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HK Grotesk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26.svg" Type="http://schemas.openxmlformats.org/officeDocument/2006/relationships/image"/><Relationship Id="rId8" Target="../media/aAGH7GusIm0.m4a" Type="http://schemas.microsoft.com/office/2007/relationships/media"/><Relationship Id="rId9" Target="../media/aAGH7GusIm0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443435" y="3988296"/>
            <a:ext cx="10404872" cy="10404872"/>
          </a:xfrm>
          <a:custGeom>
            <a:avLst/>
            <a:gdLst/>
            <a:ahLst/>
            <a:cxnLst/>
            <a:rect r="r" b="b" t="t" l="l"/>
            <a:pathLst>
              <a:path h="10404872" w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326562" y="-4106168"/>
            <a:ext cx="10404872" cy="10404872"/>
          </a:xfrm>
          <a:custGeom>
            <a:avLst/>
            <a:gdLst/>
            <a:ahLst/>
            <a:cxnLst/>
            <a:rect r="r" b="b" t="t" l="l"/>
            <a:pathLst>
              <a:path h="10404872" w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953540" cy="2525288"/>
          </a:xfrm>
          <a:custGeom>
            <a:avLst/>
            <a:gdLst/>
            <a:ahLst/>
            <a:cxnLst/>
            <a:rect r="r" b="b" t="t" l="l"/>
            <a:pathLst>
              <a:path h="2525288" w="4953540">
                <a:moveTo>
                  <a:pt x="0" y="0"/>
                </a:moveTo>
                <a:lnTo>
                  <a:pt x="4953540" y="0"/>
                </a:lnTo>
                <a:lnTo>
                  <a:pt x="4953540" y="2525288"/>
                </a:lnTo>
                <a:lnTo>
                  <a:pt x="0" y="2525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333" r="0" b="-438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1532" y="3460115"/>
            <a:ext cx="13084935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NREGA Data Analysis and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51747" y="9454021"/>
            <a:ext cx="9236253" cy="83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>
                <a:solidFill>
                  <a:srgbClr val="FFFFFF"/>
                </a:solidFill>
                <a:latin typeface="Canva Sans Bold"/>
              </a:rPr>
              <a:t>Presented by- AHMAD FAHAD</a:t>
            </a: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7"/>
                </p:tgtEl>
              </p:cBhvr>
            </p:cmd>
            <p:audio>
              <p:cMediaNode vol="100000" showWhenStopped="false">
                <p:cTn/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3740" y="2589937"/>
            <a:ext cx="7964260" cy="5107126"/>
          </a:xfrm>
          <a:custGeom>
            <a:avLst/>
            <a:gdLst/>
            <a:ahLst/>
            <a:cxnLst/>
            <a:rect r="r" b="b" t="t" l="l"/>
            <a:pathLst>
              <a:path h="5107126" w="7964260">
                <a:moveTo>
                  <a:pt x="0" y="0"/>
                </a:moveTo>
                <a:lnTo>
                  <a:pt x="7964260" y="0"/>
                </a:lnTo>
                <a:lnTo>
                  <a:pt x="7964260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7401" y="914400"/>
            <a:ext cx="1415319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Employment Distribution by Category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13737"/>
            <a:ext cx="8121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318" y="3764687"/>
            <a:ext cx="897425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SC Workers Against Active Workers, ST Workers Against Active Workers, Women Persondays, Differently Abled Persons Worked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4" y="7130187"/>
            <a:ext cx="10165243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Examine the distribution of employment opportunities among various categories of workers.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6994" y="2534075"/>
            <a:ext cx="7851006" cy="5218850"/>
          </a:xfrm>
          <a:custGeom>
            <a:avLst/>
            <a:gdLst/>
            <a:ahLst/>
            <a:cxnLst/>
            <a:rect r="r" b="b" t="t" l="l"/>
            <a:pathLst>
              <a:path h="5218850" w="7851006">
                <a:moveTo>
                  <a:pt x="0" y="0"/>
                </a:moveTo>
                <a:lnTo>
                  <a:pt x="7851006" y="0"/>
                </a:lnTo>
                <a:lnTo>
                  <a:pt x="7851006" y="5218850"/>
                </a:lnTo>
                <a:lnTo>
                  <a:pt x="0" y="521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5301" y="914400"/>
            <a:ext cx="1441739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Job Cards and Active Workers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7875"/>
            <a:ext cx="8121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51675"/>
            <a:ext cx="889518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Total No. of JobCards issued, Total No. of Active Workers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50325"/>
            <a:ext cx="8895184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Compare the number of job cards issued with the number of active workers to assess the engagement level.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3740" y="2589937"/>
            <a:ext cx="7964260" cy="5107126"/>
          </a:xfrm>
          <a:custGeom>
            <a:avLst/>
            <a:gdLst/>
            <a:ahLst/>
            <a:cxnLst/>
            <a:rect r="r" b="b" t="t" l="l"/>
            <a:pathLst>
              <a:path h="5107126" w="7964260">
                <a:moveTo>
                  <a:pt x="0" y="0"/>
                </a:moveTo>
                <a:lnTo>
                  <a:pt x="7964260" y="0"/>
                </a:lnTo>
                <a:lnTo>
                  <a:pt x="7964260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1588" y="914400"/>
            <a:ext cx="90648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Work Completion Status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84621"/>
            <a:ext cx="850626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Values: Number of Ongoing Works, Number of Completed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0442"/>
            <a:ext cx="850626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Provide a clear view of the completion status of NREGA works, showing the proportion of ongoing vs. completed projects.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9560" y="914400"/>
            <a:ext cx="1294888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Conclusion and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43726"/>
            <a:ext cx="488834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Summary of Insight: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27951"/>
            <a:ext cx="1130784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Effective regions vs. underperforming regions.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12176"/>
            <a:ext cx="69950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Budget utilization efficiency.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96401"/>
            <a:ext cx="89536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Key factors driving work completion.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80626"/>
            <a:ext cx="4732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Recommendations: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64851"/>
            <a:ext cx="125591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Targeted interventions in underperforming regions.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49076"/>
            <a:ext cx="71988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Optimizing budget allocation.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33301"/>
            <a:ext cx="121539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Enhancing monitoring and reporting mechanisms.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" y="0"/>
            <a:ext cx="18297525" cy="10287000"/>
          </a:xfrm>
          <a:custGeom>
            <a:avLst/>
            <a:gdLst/>
            <a:ahLst/>
            <a:cxnLst/>
            <a:rect r="r" b="b" t="t" l="l"/>
            <a:pathLst>
              <a:path h="10287000" w="18297525">
                <a:moveTo>
                  <a:pt x="0" y="0"/>
                </a:moveTo>
                <a:lnTo>
                  <a:pt x="18297524" y="0"/>
                </a:lnTo>
                <a:lnTo>
                  <a:pt x="18297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20649" y="1019175"/>
            <a:ext cx="544670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9F7F0"/>
                </a:solidFill>
                <a:latin typeface="HK Grotesk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8550"/>
            <a:ext cx="162306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9F7F0"/>
                </a:solidFill>
                <a:latin typeface="Canva Sans Bold"/>
              </a:rPr>
              <a:t>For joining on this journey of exploring NREGA Data Analysis and Insights.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9F7F0"/>
                </a:solidFill>
                <a:latin typeface="Canva Sans Bold"/>
              </a:rPr>
              <a:t>Our knowledge and skills will continue to evolve with practice and experimentation.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2225"/>
            <a:ext cx="380654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9F7F0"/>
                </a:solidFill>
                <a:latin typeface="Canva Sans Bold"/>
              </a:rPr>
              <a:t>FOLLOW 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25640"/>
            <a:ext cx="75132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9F7F0"/>
                </a:solidFill>
                <a:latin typeface="Canva Sans"/>
              </a:rPr>
              <a:t>https://github.com/afahad7771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62265"/>
            <a:ext cx="135317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9F7F0"/>
                </a:solidFill>
                <a:latin typeface="Canva Sans"/>
              </a:rPr>
              <a:t>https://www.linkedin.com/in/ahmad-fahad-b2017822b/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42900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6740" y="923925"/>
            <a:ext cx="473452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49804"/>
            <a:ext cx="16230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Objective: To analyze the NREGA dataset and extract meaningful insights regarding employment generation, budget utilization, and program efficiency.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66217"/>
            <a:ext cx="16230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Scope: This presentation covers data from various states and districts in India, focusing on key performance indicators and regional disparities.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35969" y="1146520"/>
            <a:ext cx="5363221" cy="7993961"/>
          </a:xfrm>
          <a:custGeom>
            <a:avLst/>
            <a:gdLst/>
            <a:ahLst/>
            <a:cxnLst/>
            <a:rect r="r" b="b" t="t" l="l"/>
            <a:pathLst>
              <a:path h="7993961" w="5363221">
                <a:moveTo>
                  <a:pt x="0" y="0"/>
                </a:moveTo>
                <a:lnTo>
                  <a:pt x="5363221" y="0"/>
                </a:lnTo>
                <a:lnTo>
                  <a:pt x="5363221" y="7993960"/>
                </a:lnTo>
                <a:lnTo>
                  <a:pt x="0" y="799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4242" y="914400"/>
            <a:ext cx="659951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Dataset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141"/>
            <a:ext cx="88740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"/>
              </a:rPr>
              <a:t>Source: Official government records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58241"/>
            <a:ext cx="1104876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Job Cards and Workers: Number of job cards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issued and active workers.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80666"/>
            <a:ext cx="1130165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Expenditure: Budget allocation and utilization.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97929"/>
            <a:ext cx="1059465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Work Statistics: Number of works taken up,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ongoing, and completed.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9573" y="2912030"/>
            <a:ext cx="8158427" cy="5789852"/>
          </a:xfrm>
          <a:custGeom>
            <a:avLst/>
            <a:gdLst/>
            <a:ahLst/>
            <a:cxnLst/>
            <a:rect r="r" b="b" t="t" l="l"/>
            <a:pathLst>
              <a:path h="5789852" w="8158427">
                <a:moveTo>
                  <a:pt x="0" y="0"/>
                </a:moveTo>
                <a:lnTo>
                  <a:pt x="8158427" y="0"/>
                </a:lnTo>
                <a:lnTo>
                  <a:pt x="8158427" y="5789852"/>
                </a:lnTo>
                <a:lnTo>
                  <a:pt x="0" y="578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9111" y="914400"/>
            <a:ext cx="1346977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Employment Opportunities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35830"/>
            <a:ext cx="8121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597" y="3879819"/>
            <a:ext cx="905975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Total No. of JobCards issued, Total No. of Workers, Total No. of Active Job Cards, Total No. of Active Workers.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961" y="7035770"/>
            <a:ext cx="9789393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This graph highlights the distribution of employment opportunities provided by NREGA across different regions.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9329" y="3151966"/>
            <a:ext cx="8148671" cy="5359528"/>
          </a:xfrm>
          <a:custGeom>
            <a:avLst/>
            <a:gdLst/>
            <a:ahLst/>
            <a:cxnLst/>
            <a:rect r="r" b="b" t="t" l="l"/>
            <a:pathLst>
              <a:path h="5359528" w="8148671">
                <a:moveTo>
                  <a:pt x="0" y="0"/>
                </a:moveTo>
                <a:lnTo>
                  <a:pt x="8148671" y="0"/>
                </a:lnTo>
                <a:lnTo>
                  <a:pt x="8148671" y="5359528"/>
                </a:lnTo>
                <a:lnTo>
                  <a:pt x="0" y="5359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3629" y="914400"/>
            <a:ext cx="1450074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Regional Disparities in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75766"/>
            <a:ext cx="8121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27887"/>
            <a:ext cx="886220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Total No. of JobCards issued,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 Total No. of Active Workers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280" y="5884858"/>
            <a:ext cx="935905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Identify regions with higher or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lower implementation effectiveness,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helping to pinpoint areas needing improvement.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7104" y="2531959"/>
            <a:ext cx="7650896" cy="5107126"/>
          </a:xfrm>
          <a:custGeom>
            <a:avLst/>
            <a:gdLst/>
            <a:ahLst/>
            <a:cxnLst/>
            <a:rect r="r" b="b" t="t" l="l"/>
            <a:pathLst>
              <a:path h="5107126" w="7650896">
                <a:moveTo>
                  <a:pt x="0" y="0"/>
                </a:moveTo>
                <a:lnTo>
                  <a:pt x="7650896" y="0"/>
                </a:lnTo>
                <a:lnTo>
                  <a:pt x="7650896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" t="0" r="-7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7104" y="2531959"/>
            <a:ext cx="7650896" cy="5107126"/>
          </a:xfrm>
          <a:custGeom>
            <a:avLst/>
            <a:gdLst/>
            <a:ahLst/>
            <a:cxnLst/>
            <a:rect r="r" b="b" t="t" l="l"/>
            <a:pathLst>
              <a:path h="5107126" w="7650896">
                <a:moveTo>
                  <a:pt x="0" y="0"/>
                </a:moveTo>
                <a:lnTo>
                  <a:pt x="7650896" y="0"/>
                </a:lnTo>
                <a:lnTo>
                  <a:pt x="7650896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7" t="0" r="-204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409" y="914400"/>
            <a:ext cx="1765518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Budget Utilization and Employment Generation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55759"/>
            <a:ext cx="93224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Total Expenditure (Rs. in Lakhs)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49559"/>
            <a:ext cx="66653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Total No. of Workers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43359"/>
            <a:ext cx="9409354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Analyze how budget allocation correlates with the number of jobs generated, indicating the efficiency of fund usage.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2370" y="2589937"/>
            <a:ext cx="7765630" cy="5107126"/>
          </a:xfrm>
          <a:custGeom>
            <a:avLst/>
            <a:gdLst/>
            <a:ahLst/>
            <a:cxnLst/>
            <a:rect r="r" b="b" t="t" l="l"/>
            <a:pathLst>
              <a:path h="5107126" w="7765630">
                <a:moveTo>
                  <a:pt x="0" y="0"/>
                </a:moveTo>
                <a:lnTo>
                  <a:pt x="7765630" y="0"/>
                </a:lnTo>
                <a:lnTo>
                  <a:pt x="7765630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3631" y="914400"/>
            <a:ext cx="135207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Progress of NREGA Works Over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372" y="2513737"/>
            <a:ext cx="835467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39689"/>
            <a:ext cx="92583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Y-axis: Total No. of Works Takenup (New+Spill Over), Number of Ongoing Works, Number of Completed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5971739"/>
            <a:ext cx="92583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Track the progress and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completion rates of NREGA works over the specified time period.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6820" y="694791"/>
            <a:ext cx="8897418" cy="8897418"/>
          </a:xfrm>
          <a:custGeom>
            <a:avLst/>
            <a:gdLst/>
            <a:ahLst/>
            <a:cxnLst/>
            <a:rect r="r" b="b" t="t" l="l"/>
            <a:pathLst>
              <a:path h="8897418" w="8897418">
                <a:moveTo>
                  <a:pt x="0" y="0"/>
                </a:moveTo>
                <a:lnTo>
                  <a:pt x="8897418" y="0"/>
                </a:lnTo>
                <a:lnTo>
                  <a:pt x="8897418" y="8897418"/>
                </a:lnTo>
                <a:lnTo>
                  <a:pt x="0" y="889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994" y="2534075"/>
            <a:ext cx="7851006" cy="5218850"/>
          </a:xfrm>
          <a:custGeom>
            <a:avLst/>
            <a:gdLst/>
            <a:ahLst/>
            <a:cxnLst/>
            <a:rect r="r" b="b" t="t" l="l"/>
            <a:pathLst>
              <a:path h="5218850" w="7851006">
                <a:moveTo>
                  <a:pt x="0" y="0"/>
                </a:moveTo>
                <a:lnTo>
                  <a:pt x="7851006" y="0"/>
                </a:lnTo>
                <a:lnTo>
                  <a:pt x="7851006" y="5218850"/>
                </a:lnTo>
                <a:lnTo>
                  <a:pt x="0" y="521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30241" y="914400"/>
            <a:ext cx="1442751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 Key Performance Indicators by Region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509" y="2457875"/>
            <a:ext cx="8121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X-axis: State Name/District Name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9043" y="3570767"/>
            <a:ext cx="835495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Y-</a:t>
            </a:r>
            <a:r>
              <a:rPr lang="en-US" sz="3999">
                <a:solidFill>
                  <a:srgbClr val="FFFFFF"/>
                </a:solidFill>
                <a:latin typeface="Canva Sans"/>
              </a:rPr>
              <a:t>axis (left): Total No. of JobCards issued,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Total No. of Works Takenup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   Y-axis (right): Total Expenditure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798209"/>
            <a:ext cx="10436994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Compare key performance indicators across different regions to identify trends and areas for improvement.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5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8026" y="2530562"/>
            <a:ext cx="7169974" cy="5225876"/>
          </a:xfrm>
          <a:custGeom>
            <a:avLst/>
            <a:gdLst/>
            <a:ahLst/>
            <a:cxnLst/>
            <a:rect r="r" b="b" t="t" l="l"/>
            <a:pathLst>
              <a:path h="5225876" w="7169974">
                <a:moveTo>
                  <a:pt x="0" y="0"/>
                </a:moveTo>
                <a:lnTo>
                  <a:pt x="7169974" y="0"/>
                </a:lnTo>
                <a:lnTo>
                  <a:pt x="7169974" y="5225876"/>
                </a:lnTo>
                <a:lnTo>
                  <a:pt x="0" y="522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9335" y="914400"/>
            <a:ext cx="892933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Expenditure Breakdown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4362"/>
            <a:ext cx="1008932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Values: Total Expenditure (Rs. in Lakhs), Wages (Rs. in Lakhs), Material and Skilled Wages (Rs. in Lakhs), Total Administrative Expenditure (Rs. in Lakhs)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62712"/>
            <a:ext cx="1008932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Insight: Visualize the distribution of expenditure categories, highlighting the allocation of funds.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DAFg76BVsV0</dc:identifier>
  <dcterms:modified xsi:type="dcterms:W3CDTF">2011-08-01T06:04:30Z</dcterms:modified>
  <cp:revision>1</cp:revision>
  <dc:title>Blue and Yellow Modern Business E-Commerce Presentation Template</dc:title>
</cp:coreProperties>
</file>